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media/image24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4"/>
  </p:notesMasterIdLst>
  <p:sldIdLst>
    <p:sldId id="257" r:id="rId2"/>
    <p:sldId id="28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678"/>
    <a:srgbClr val="051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F0765-0B80-4D8B-BB79-061D0971F0E9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7E358-4AA7-457C-B084-B1F6831B6D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43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7E358-4AA7-457C-B084-B1F6831B6DC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03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7E358-4AA7-457C-B084-B1F6831B6DC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57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05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38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03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02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74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529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3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194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69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3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7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72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6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4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04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91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22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web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0530520-D8CB-4FFB-86FF-8648BE173F73}" type="datetimeFigureOut">
              <a:rPr lang="en-GB" smtClean="0"/>
              <a:t>22/08/24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589F82B-1505-4644-9AF1-7A850EABF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26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web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5.web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web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7.web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5.web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206" y="-467057"/>
            <a:ext cx="9927996" cy="191364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7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GENERATING A NARRATIVE BY GIVING PROMPTS TO PRE-TRAINED MODELS WITH EXCELLENT STORY TELLING CAPABILITIES</a:t>
            </a:r>
            <a:endParaRPr lang="en-GB" sz="27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110482-6A2F-1F72-2AE6-8707F43D85E3}"/>
              </a:ext>
            </a:extLst>
          </p:cNvPr>
          <p:cNvSpPr/>
          <p:nvPr/>
        </p:nvSpPr>
        <p:spPr>
          <a:xfrm>
            <a:off x="857839" y="1970202"/>
            <a:ext cx="6740165" cy="4500708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916730" y="2927894"/>
            <a:ext cx="46223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cap="smal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MOHAMMED AAMER </a:t>
            </a:r>
            <a:br>
              <a:rPr lang="en-GB" sz="1800" b="1" cap="smal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cap="smal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800" b="1" cap="small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 ID: </a:t>
            </a:r>
            <a:r>
              <a:rPr lang="en-GB" sz="1800" b="1" cap="smal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PN1130101)</a:t>
            </a:r>
            <a:br>
              <a:rPr lang="en-GB" sz="1800" b="1" cap="smal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b="1" cap="smal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b="1" cap="smal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Thesis Presentation</a:t>
            </a:r>
            <a:br>
              <a:rPr lang="en-US" sz="1800" b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Master of Science in DATA SCIENCE</a:t>
            </a:r>
            <a:br>
              <a:rPr lang="en-US" sz="1800" b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b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b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SEPTEMBER 2024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D7EE0C-904D-25B1-FF7F-4F4F6650EA51}"/>
              </a:ext>
            </a:extLst>
          </p:cNvPr>
          <p:cNvSpPr/>
          <p:nvPr/>
        </p:nvSpPr>
        <p:spPr>
          <a:xfrm>
            <a:off x="857839" y="387089"/>
            <a:ext cx="9822730" cy="113961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2881AD-6BBD-7A9F-86DC-8FA0F83BEC2C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C02B9A-0A58-02BC-2D82-1B6FC7AE1B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6BFC7-A897-6F2E-52A1-0A519449E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73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3475">
        <p159:morph option="byObject"/>
      </p:transition>
    </mc:Choice>
    <mc:Fallback xmlns="">
      <p:transition spd="slow" advTm="7347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Planning-Based Models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Critique of traditional story grammar theories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of story points theory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on causally connected events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D9C76A-6409-9FB6-49F3-52B1F36F527D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AB406B-FAAC-3266-0FC1-B2CC62DBB233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t="-3873" b="-3873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69E0E8-9744-F13E-3BBC-17E1F943F881}"/>
              </a:ext>
            </a:extLst>
          </p:cNvPr>
          <p:cNvSpPr/>
          <p:nvPr/>
        </p:nvSpPr>
        <p:spPr>
          <a:xfrm>
            <a:off x="9023074" y="2436606"/>
            <a:ext cx="629973" cy="683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E7514C-50ED-0172-5A33-4E5577032CF6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E3F046-BDC1-ECFF-4986-7A1C8A664DDB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C5B79E-2D31-3FB4-E1C7-9963009110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45E821-84E6-6932-7A5A-BD539EC05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32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319">
        <p159:morph option="byObject"/>
      </p:transition>
    </mc:Choice>
    <mc:Fallback xmlns="">
      <p:transition spd="slow" advTm="2931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Models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Advancements in machine learning approaches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Techniques: story abstraction, script learning, story completion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on automatic story generation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A19B62-0DA2-3B15-A29F-E21C7EF2CB40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7F42B2-8CEC-C821-2067-01E5F0E0C930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19690" r="-1969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21AA6F-9A8E-9244-9D5B-56C3393D85D1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6C7794-4ABE-5825-C587-B714186E8510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F6A90-2112-3E45-BFA0-F2EC9E9DBA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F9D69-353B-815F-BC7E-866A93801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82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642">
        <p159:morph option="byObject"/>
      </p:transition>
    </mc:Choice>
    <mc:Fallback xmlns="">
      <p:transition spd="slow" advTm="3164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7526" y="544726"/>
            <a:ext cx="8003356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in Automatic Story Generation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for originality and coherence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Effective evaluation metrics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Addressing ongoing challenges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B56F54-BC8B-5EE6-CD4C-0956652A8482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679D6D-9D98-623B-BA6E-0C803C4B6216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39438" r="-3734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D75B1F-8144-80AE-EF51-91D837737C8D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2B89CF-462E-28AF-226F-69938B5899E0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3CEB52-DF6A-B301-E914-856170B9C3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C6F4B-C81F-029B-7C4D-2924D4FD5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35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1">
        <p159:morph option="byObject"/>
      </p:transition>
    </mc:Choice>
    <mc:Fallback xmlns="">
      <p:transition spd="slow" advTm="3057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Difficulty in achieving controlled story generation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of repetitive narratives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prompt-based learning as a solution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EBEF0C-40D7-44BE-EADF-E061F1B33D91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276E61-C35C-C59C-A03B-CBDCA14DC961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9068" t="-3542" r="-9706" b="-244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7A0D45-8D6C-4350-0464-CF3CBC1679AA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CCAC52-ED06-1F57-2A9E-8E20869CD10A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EE4093-2753-C880-A737-825C02210C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E1F14-B98F-E1BE-89AC-C529F5D8F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5961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296">
        <p159:morph option="byObject"/>
      </p:transition>
    </mc:Choice>
    <mc:Fallback xmlns="">
      <p:transition spd="slow" advTm="31296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 Overview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methodology employed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Algorithms and techniques used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process and evaluation methods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6E7CCE-BCBB-03B3-7B18-85A1241E6FD9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545038-FFC8-0AF4-0989-042631D7A3B3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14074" r="-3836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96154B-6040-6BCA-27BE-63B7DB7E464E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3B991A-CAA4-7693-E00C-C214F9642641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AA9E38-2DD7-4828-7B67-41B5B7C055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5D5C58-31EF-2C64-6D91-3612808C7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76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468">
        <p159:morph option="byObject"/>
      </p:transition>
    </mc:Choice>
    <mc:Fallback xmlns="">
      <p:transition spd="slow" advTm="2246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Algorithms and Techniques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Pre-trained language models (GPT-2, GPT-3, etc.)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Applicability in story generation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Characteristics and capabilities of these models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DC6A06-DDF9-AB42-0F95-73F3C5207151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D4DE42-54B9-A16B-5DAC-E1D98169D1E3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4785" r="-5469" b="-1879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5C9286-EDE5-FE6B-36FD-9E203AAE9072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7B1AF4-ACDE-EA90-C8FB-540657BBC8C0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2C7DA9-C2FC-DAFA-F39A-E4C5A02DB9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EDF677-936D-C28B-EC9E-248C5B7BF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76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131">
        <p159:morph option="byObject"/>
      </p:transition>
    </mc:Choice>
    <mc:Fallback xmlns="">
      <p:transition spd="slow" advTm="2613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 Process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62238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used (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ROCStories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WritingPrompts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prompts from outlines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Leveraging prompt-based learning for story generation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A3AFAA-DEB9-6BBA-6473-7A7286E8C47D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A275E3-A7C1-1265-0086-9DF6539D5A22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2347" r="-5469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542DF7-7C79-7140-2F22-9CC6D11C8DEF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27B08D-4EDD-1E03-6DAA-08F0C04A769A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33E5CB-EF25-6DFF-7B93-252BA3473E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11DC5D-6206-2982-8196-AFA6D41A4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88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405">
        <p159:morph option="byObject"/>
      </p:transition>
    </mc:Choice>
    <mc:Fallback xmlns="">
      <p:transition spd="slow" advTm="2240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 for assessing quality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Quantitative and qualitative measures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Importance of effective evaluation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1B8494-4CE5-77AC-4736-474EA07BA3FB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B36D41-479B-3B1A-B545-3CD44C72FF21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38970" t="1" r="-11612" b="-789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E6F6E5-1CBE-632D-8B58-289C4D787EC9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C9FD6F-BA7B-3F78-3350-A5C8AE4EC046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10AD2-7104-A2BE-F5A5-420D86C94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9896A-275A-AD21-7774-E2E168391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286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965">
        <p159:morph option="byObject"/>
      </p:transition>
    </mc:Choice>
    <mc:Fallback xmlns="">
      <p:transition spd="slow" advTm="2396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641" y="575035"/>
            <a:ext cx="8568965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&amp; Discussion Overview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Presenting findings from the study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Quantitative and qualitative analyses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Successes and limitations of the approach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CD99B8-F723-F2F6-D8EE-729386898F0C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ADA690-16B5-C1D5-B57A-7D79155E2629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13257" t="6464" r="2093" b="2330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6FFD85-9064-CF08-1A5A-06D895FF9F1E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7A1EE6-C811-BF93-3DE1-8A7AC7DF1345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51BCC-7942-2632-0F81-DE11A8E48B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85F62F-7073-5D48-11B1-65E225F70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074">
        <p159:morph option="byObject"/>
      </p:transition>
    </mc:Choice>
    <mc:Fallback xmlns="">
      <p:transition spd="slow" advTm="2607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Quantitative Analysis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scores obtained using automated metrics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 across different models and prompting techniques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assessment of effectiveness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529639-17B1-7AE3-E5BD-7E182C820635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6D7E0C-CD5E-6A25-5331-F5BD8EBFCE8B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138789" t="-28361" r="-28670" b="-51700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87EDB9-A249-1228-EE0B-555C6B35487D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57522-BAEC-5B4A-E7C8-61D91F71A50F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11ED4-A2EF-0D8E-052B-BA51661C0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1DFE4-A56B-6C93-0B5F-A3779BD8F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33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656">
        <p159:morph option="byObject"/>
      </p:transition>
    </mc:Choice>
    <mc:Fallback xmlns="">
      <p:transition spd="slow" advTm="2565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2207" y="544726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110482-6A2F-1F72-2AE6-8707F43D85E3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07079" y="2132890"/>
            <a:ext cx="462238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Adapting fine-tuning techniques to prompt-based learning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 of advanced models like GPT-3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Generating coherent narratives without extensive training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B1A7B1-0524-E5FA-8560-359BD6194EAA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5"/>
            <a:srcRect/>
            <a:stretch>
              <a:fillRect l="-11954" r="-11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D7EE0C-904D-25B1-FF7F-4F4F6650EA51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D82FA6-A39F-A461-EE58-585A1646BD18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56037F-3C9F-E9C4-16E7-4E41DEAFD9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55570D-74B1-0AE1-6F66-BBFA44F9F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9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875">
        <p159:morph option="byObject"/>
      </p:transition>
    </mc:Choice>
    <mc:Fallback xmlns="">
      <p:transition spd="slow" advTm="4387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Examples of generated stories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Strengths and weaknesses of the approach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into narrative coherence and engagement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5C942A-D4DB-2C59-602D-9329CA1D5916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FB637C-E896-AC21-BF55-FA4ED82E3616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25935" t="-25542" r="-131195" b="-47566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86F0E7-D458-654E-37BF-B08852BDC075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7E5EFE-0963-7225-C620-694999F6ED11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4DC35-D1E7-76AB-30B2-36CF6A67D9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45E75-9269-158F-DACA-2ECC33F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301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817">
        <p159:morph option="byObject"/>
      </p:transition>
    </mc:Choice>
    <mc:Fallback xmlns="">
      <p:transition spd="slow" advTm="2281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 lvl="0">
              <a:lnSpc>
                <a:spcPct val="107000"/>
              </a:lnSpc>
            </a:pPr>
            <a:r>
              <a:rPr lang="en-GB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Insights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Implications of the results for future research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Importance of prompt engineering and model selection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takeaways from the study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E36CBC-1FCC-ABDE-31EF-D3816ED30A2B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BCA42F-3522-1BA0-AC46-71FABA7C9BBC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t="-3873" b="-3873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C18DC2-3D6D-A62B-4CDB-BA44926F1BCE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5C3C82-87ED-EA88-A0AB-4E0DB7E6CD88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E8D58F-FB0C-94BC-27DE-0952D9C26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EBBF1-0C5C-1E92-A49E-F3DB178A31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98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204">
        <p159:morph option="byObject"/>
      </p:transition>
    </mc:Choice>
    <mc:Fallback xmlns="">
      <p:transition spd="slow" advTm="26204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8738" y="575035"/>
            <a:ext cx="7833674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and Future Works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Summarizing key findings and significance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Contributions to understanding prompt-based learning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directions for research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48D390-AF5E-5F83-3898-4CF4C1238781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F974E8-A6DC-71D1-13ED-93C7697D0BE1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8372" t="2892" r="5688" b="4510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E051B7-9C4A-B158-3253-D6C4979F750F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48FA32-08E6-A3C7-8EEF-599DD34D4FF8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75E22-84D9-F3DD-3393-EEBE12A631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2573AB-128E-8F7D-553D-CCA85E42E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8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015">
        <p159:morph option="byObject"/>
      </p:transition>
    </mc:Choice>
    <mc:Fallback xmlns="">
      <p:transition spd="slow" advTm="2501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Goals and Objectives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265548" y="2222515"/>
            <a:ext cx="419021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Investigate prompt-based learning for narrative creation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Comprehensive literature review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 practical story creation procedure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generated stories using automated metrics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492302-4756-04C3-2203-C4C3D0A2AA66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D2FD3D-5487-C2FD-7F64-DB45538DE50C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5"/>
            <a:srcRect/>
            <a:stretch>
              <a:fillRect l="-38276" t="-13904" r="-35094" b="-51700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07113A-404E-75C4-1E32-1E143001FEAC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37609D-65EA-238E-5987-89C7D88EDB6A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4A0BA-8CDB-ACFD-ABA9-00C0391831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6A5D5-A4F3-7374-D5D0-AB208F405A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695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679">
        <p159:morph option="byObject"/>
      </p:transition>
    </mc:Choice>
    <mc:Fallback xmlns="">
      <p:transition spd="slow" advTm="3167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Importance of the Research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284402" y="2183024"/>
            <a:ext cx="419021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Addressing the gap in long-form story generation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Supporting writers with AI assistance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Generating new ideas and overcoming writer’s block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D359B5-259C-9CED-4194-D15FBBA28225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876C94-97E5-72B9-D138-35C02B896049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1711" t="4887" r="2107" b="9773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35F16D-FCBC-32A3-AC01-8236E2F1C763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EF4716-FDAD-5F92-B8DA-78BDF0804B60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B32CB-D3A0-BBBE-94FA-286F0A2ED4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FCF42-3D6C-3CAE-C621-82B42A64A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294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018">
        <p159:morph option="byObject"/>
      </p:transition>
    </mc:Choice>
    <mc:Fallback xmlns="">
      <p:transition spd="slow" advTm="2801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 of the Research</a:t>
            </a:r>
            <a:endParaRPr lang="en-GB" sz="2800" b="1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Experimentation utilizing available software and resources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Relying on automated metrics for evaluation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23457A-8017-978F-1399-87B059AECFFF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767A4B-6E37-23AF-EACB-37BFA5401FC3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8007" r="-8007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97FF0-E189-EB3E-C09B-4D21BC69D390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12533C-02E1-DFFF-B483-42653EFB13C7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19332D-C094-C8E9-93C2-8120765F16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57D55B-19D8-63D6-3EF3-FB2401EF1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50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425">
        <p159:morph option="byObject"/>
      </p:transition>
    </mc:Choice>
    <mc:Fallback xmlns="">
      <p:transition spd="slow" advTm="2642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Organization of the Study</a:t>
            </a:r>
            <a:endParaRPr lang="en-GB" sz="2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Review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334176-4248-12D1-AD14-516E33EC6A36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C51D06-DDB9-9044-7743-04A91A523A8D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5929" t="-16277" r="-10117" b="-875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DEBED6-A83D-9436-EDA4-F1626EDC4376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34BD1A-2D19-4947-DE20-A1BF94B0EE83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170E1-A8D5-B544-8679-B035EA8651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7035B-656E-B1A1-BDB6-7C3C4DB3E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464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2140">
        <p159:morph option="byObject"/>
      </p:transition>
    </mc:Choice>
    <mc:Fallback xmlns="">
      <p:transition spd="slow" advTm="3214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Review Overview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8" y="2264865"/>
            <a:ext cx="473236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Examining existing research in automatic story generation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Highlighting key methodologies and identifying gaps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Contextualizing current research within the broader landscape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C6EF84-7FA0-D971-D2E0-B11D493CA94C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6CCF42-A04A-BF71-85DA-AA065D9E6338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t="-3873" b="-3873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1EC2AB-D76B-A5E9-1588-46BCF2BEE2DA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CF9D71-8CAC-40AC-BDB7-3DFD010319AF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BAC5E-B20F-BE9B-2EE3-FFFD207D70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CC191-3F3D-D357-E90D-C55EFD50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37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077">
        <p159:morph option="byObject"/>
      </p:transition>
    </mc:Choice>
    <mc:Fallback xmlns="">
      <p:transition spd="slow" advTm="2807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Story Generation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creativity in storytelling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 motivations and interactions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Classifying story generation systems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17B82D-B989-FA4D-EEE4-8883C3ACF934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FD6A38-CEE0-1918-1C24-E5042C311BD4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37590" r="-1310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334054-D745-E298-F527-63E9B14E765C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E6D809-FA00-5238-E7F6-283FF4B53AA1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0E44E3-1B11-4094-014E-C707AE564C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A2899-0E66-4B25-76C3-D7582496A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53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539">
        <p159:morph option="byObject"/>
      </p:transition>
    </mc:Choice>
    <mc:Fallback xmlns="">
      <p:transition spd="slow" advTm="3853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3AEB-BF80-FB94-4CA5-CD925072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746" y="575035"/>
            <a:ext cx="5274507" cy="414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GB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Structural Models</a:t>
            </a:r>
            <a:endParaRPr lang="en-GB" sz="2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528AC-D0CE-EF87-E63D-5A71B63F3567}"/>
              </a:ext>
            </a:extLst>
          </p:cNvPr>
          <p:cNvSpPr txBox="1"/>
          <p:nvPr/>
        </p:nvSpPr>
        <p:spPr>
          <a:xfrm>
            <a:off x="1363639" y="2264865"/>
            <a:ext cx="419021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Story graphs and schemas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 in coherence and complexity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Example: SCHEHERAZADE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B7BFD0-3017-878B-7C0E-BBE177809262}"/>
              </a:ext>
            </a:extLst>
          </p:cNvPr>
          <p:cNvSpPr/>
          <p:nvPr/>
        </p:nvSpPr>
        <p:spPr>
          <a:xfrm>
            <a:off x="857839" y="1526699"/>
            <a:ext cx="6740165" cy="4944211"/>
          </a:xfrm>
          <a:prstGeom prst="roundRect">
            <a:avLst>
              <a:gd name="adj" fmla="val 8334"/>
            </a:avLst>
          </a:prstGeom>
          <a:noFill/>
          <a:ln w="38100" cap="rnd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73812D-87DA-3435-F6C2-A10AFFE785AF}"/>
              </a:ext>
            </a:extLst>
          </p:cNvPr>
          <p:cNvSpPr/>
          <p:nvPr/>
        </p:nvSpPr>
        <p:spPr>
          <a:xfrm>
            <a:off x="7978323" y="1526699"/>
            <a:ext cx="2702246" cy="2507973"/>
          </a:xfrm>
          <a:prstGeom prst="roundRect">
            <a:avLst>
              <a:gd name="adj" fmla="val 13566"/>
            </a:avLst>
          </a:prstGeom>
          <a:blipFill>
            <a:blip r:embed="rId4"/>
            <a:srcRect/>
            <a:stretch>
              <a:fillRect l="-39125" r="-546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6FF86B-FC4A-2F09-1CD8-4BA751BE8EBB}"/>
              </a:ext>
            </a:extLst>
          </p:cNvPr>
          <p:cNvSpPr/>
          <p:nvPr/>
        </p:nvSpPr>
        <p:spPr>
          <a:xfrm>
            <a:off x="857839" y="387089"/>
            <a:ext cx="9822730" cy="73005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C2E4FA-51A4-0045-E4E0-DF6652B6B81C}"/>
              </a:ext>
            </a:extLst>
          </p:cNvPr>
          <p:cNvSpPr/>
          <p:nvPr/>
        </p:nvSpPr>
        <p:spPr>
          <a:xfrm>
            <a:off x="7978323" y="4405279"/>
            <a:ext cx="2702246" cy="2064470"/>
          </a:xfrm>
          <a:prstGeom prst="roundRect">
            <a:avLst>
              <a:gd name="adj" fmla="val 135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53F7F-3369-5D27-1C62-531706774A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0"/>
          <a:stretch/>
        </p:blipFill>
        <p:spPr>
          <a:xfrm>
            <a:off x="8127275" y="4884237"/>
            <a:ext cx="1221078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F55439-919C-2D03-1E37-DDC100C66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353" y="4884237"/>
            <a:ext cx="1139610" cy="1139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92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3958">
        <p159:morph option="byObject"/>
      </p:transition>
    </mc:Choice>
    <mc:Fallback xmlns="">
      <p:transition spd="slow" advTm="33958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ppt/theme/themeOverride2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430</Words>
  <Application>Microsoft Office PowerPoint</Application>
  <PresentationFormat>Widescreen</PresentationFormat>
  <Paragraphs>91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Symbol</vt:lpstr>
      <vt:lpstr>Mesh</vt:lpstr>
      <vt:lpstr>GENERATING A NARRATIVE BY GIVING PROMPTS TO PRE-TRAINED MODELS WITH EXCELLENT STORY TELLING CAPABILITIES</vt:lpstr>
      <vt:lpstr>Research Questions</vt:lpstr>
      <vt:lpstr>Goals and Objectives</vt:lpstr>
      <vt:lpstr>Importance of the Research</vt:lpstr>
      <vt:lpstr>Scope of the Research</vt:lpstr>
      <vt:lpstr>Organization of the Study</vt:lpstr>
      <vt:lpstr>Literature Review Overview</vt:lpstr>
      <vt:lpstr>Automatic Story Generation</vt:lpstr>
      <vt:lpstr>Structural Models</vt:lpstr>
      <vt:lpstr>Planning-Based Models</vt:lpstr>
      <vt:lpstr>Machine Learning Models</vt:lpstr>
      <vt:lpstr>Challenges in Automatic Story Generation</vt:lpstr>
      <vt:lpstr>Problem Statement</vt:lpstr>
      <vt:lpstr>Methodology Overview</vt:lpstr>
      <vt:lpstr>Algorithms and Techniques</vt:lpstr>
      <vt:lpstr>Data Preparation Process</vt:lpstr>
      <vt:lpstr>Evaluation</vt:lpstr>
      <vt:lpstr>Results &amp; Discussion Overview</vt:lpstr>
      <vt:lpstr>Quantitative Analysis</vt:lpstr>
      <vt:lpstr>Qualitative Analysis</vt:lpstr>
      <vt:lpstr>Insights</vt:lpstr>
      <vt:lpstr>Conclusion and 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Laptop</dc:creator>
  <cp:lastModifiedBy>Laptop</cp:lastModifiedBy>
  <cp:revision>50</cp:revision>
  <dcterms:created xsi:type="dcterms:W3CDTF">2024-08-22T06:37:11Z</dcterms:created>
  <dcterms:modified xsi:type="dcterms:W3CDTF">2024-08-22T18:02:26Z</dcterms:modified>
</cp:coreProperties>
</file>